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0693400" cy="15122525"/>
  <p:notesSz cx="6858000" cy="9144000"/>
  <p:defaultTextStyle>
    <a:defPPr>
      <a:defRPr lang="el-GR"/>
    </a:defPPr>
    <a:lvl1pPr marL="0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134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268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1403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8537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5670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2805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59938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7072" algn="l" defTabSz="14742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2646"/>
      </p:cViewPr>
      <p:guideLst>
        <p:guide orient="horz" pos="4763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02006" y="4697787"/>
            <a:ext cx="9089390" cy="324154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04010" y="8569432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8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5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08/04/2019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6" name="Picture 2" descr="C:\Users\Sotiris\Documents\Εργασία\ΕΥΔ\3δράσειςαφίσες\αφίσεςκειμενοAkiklosFL3β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0701338" cy="1512411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08/04/2019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140723" y="1130693"/>
            <a:ext cx="2526686" cy="24084021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60663" y="1130693"/>
            <a:ext cx="7401839" cy="24084021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08/04/2019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08/04/2019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44705" y="9717626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44705" y="6409575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13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2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140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853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567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28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5993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7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08/04/2019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60662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703147" y="6588099"/>
            <a:ext cx="4964263" cy="186266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08/04/2019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1" y="605605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2" y="3385066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34" indent="0">
              <a:buNone/>
              <a:defRPr sz="3200" b="1"/>
            </a:lvl2pPr>
            <a:lvl3pPr marL="1474268" indent="0">
              <a:buNone/>
              <a:defRPr sz="2900" b="1"/>
            </a:lvl3pPr>
            <a:lvl4pPr marL="2211403" indent="0">
              <a:buNone/>
              <a:defRPr sz="2500" b="1"/>
            </a:lvl4pPr>
            <a:lvl5pPr marL="2948537" indent="0">
              <a:buNone/>
              <a:defRPr sz="2500" b="1"/>
            </a:lvl5pPr>
            <a:lvl6pPr marL="3685670" indent="0">
              <a:buNone/>
              <a:defRPr sz="2500" b="1"/>
            </a:lvl6pPr>
            <a:lvl7pPr marL="4422805" indent="0">
              <a:buNone/>
              <a:defRPr sz="2500" b="1"/>
            </a:lvl7pPr>
            <a:lvl8pPr marL="5159938" indent="0">
              <a:buNone/>
              <a:defRPr sz="2500" b="1"/>
            </a:lvl8pPr>
            <a:lvl9pPr marL="5897072" indent="0">
              <a:buNone/>
              <a:defRPr sz="25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4672" y="4795800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432100" y="3385066"/>
            <a:ext cx="4726632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134" indent="0">
              <a:buNone/>
              <a:defRPr sz="3200" b="1"/>
            </a:lvl2pPr>
            <a:lvl3pPr marL="1474268" indent="0">
              <a:buNone/>
              <a:defRPr sz="2900" b="1"/>
            </a:lvl3pPr>
            <a:lvl4pPr marL="2211403" indent="0">
              <a:buNone/>
              <a:defRPr sz="2500" b="1"/>
            </a:lvl4pPr>
            <a:lvl5pPr marL="2948537" indent="0">
              <a:buNone/>
              <a:defRPr sz="2500" b="1"/>
            </a:lvl5pPr>
            <a:lvl6pPr marL="3685670" indent="0">
              <a:buNone/>
              <a:defRPr sz="2500" b="1"/>
            </a:lvl6pPr>
            <a:lvl7pPr marL="4422805" indent="0">
              <a:buNone/>
              <a:defRPr sz="2500" b="1"/>
            </a:lvl7pPr>
            <a:lvl8pPr marL="5159938" indent="0">
              <a:buNone/>
              <a:defRPr sz="2500" b="1"/>
            </a:lvl8pPr>
            <a:lvl9pPr marL="5897072" indent="0">
              <a:buNone/>
              <a:defRPr sz="25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432100" y="4795800"/>
            <a:ext cx="4726632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08/04/2019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08/04/2019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08/04/2019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4671" y="602100"/>
            <a:ext cx="3518056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180821" y="602102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4671" y="3164531"/>
            <a:ext cx="3518056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134" indent="0">
              <a:buNone/>
              <a:defRPr sz="2000"/>
            </a:lvl2pPr>
            <a:lvl3pPr marL="1474268" indent="0">
              <a:buNone/>
              <a:defRPr sz="1600"/>
            </a:lvl3pPr>
            <a:lvl4pPr marL="2211403" indent="0">
              <a:buNone/>
              <a:defRPr sz="1500"/>
            </a:lvl4pPr>
            <a:lvl5pPr marL="2948537" indent="0">
              <a:buNone/>
              <a:defRPr sz="1500"/>
            </a:lvl5pPr>
            <a:lvl6pPr marL="3685670" indent="0">
              <a:buNone/>
              <a:defRPr sz="1500"/>
            </a:lvl6pPr>
            <a:lvl7pPr marL="4422805" indent="0">
              <a:buNone/>
              <a:defRPr sz="1500"/>
            </a:lvl7pPr>
            <a:lvl8pPr marL="5159938" indent="0">
              <a:buNone/>
              <a:defRPr sz="1500"/>
            </a:lvl8pPr>
            <a:lvl9pPr marL="5897072" indent="0">
              <a:buNone/>
              <a:defRPr sz="1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08/04/2019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95982" y="10585768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95982" y="1351227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134" indent="0">
              <a:buNone/>
              <a:defRPr sz="4500"/>
            </a:lvl2pPr>
            <a:lvl3pPr marL="1474268" indent="0">
              <a:buNone/>
              <a:defRPr sz="3900"/>
            </a:lvl3pPr>
            <a:lvl4pPr marL="2211403" indent="0">
              <a:buNone/>
              <a:defRPr sz="3200"/>
            </a:lvl4pPr>
            <a:lvl5pPr marL="2948537" indent="0">
              <a:buNone/>
              <a:defRPr sz="3200"/>
            </a:lvl5pPr>
            <a:lvl6pPr marL="3685670" indent="0">
              <a:buNone/>
              <a:defRPr sz="3200"/>
            </a:lvl6pPr>
            <a:lvl7pPr marL="4422805" indent="0">
              <a:buNone/>
              <a:defRPr sz="3200"/>
            </a:lvl7pPr>
            <a:lvl8pPr marL="5159938" indent="0">
              <a:buNone/>
              <a:defRPr sz="3200"/>
            </a:lvl8pPr>
            <a:lvl9pPr marL="5897072" indent="0">
              <a:buNone/>
              <a:defRPr sz="32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95982" y="11835480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134" indent="0">
              <a:buNone/>
              <a:defRPr sz="2000"/>
            </a:lvl2pPr>
            <a:lvl3pPr marL="1474268" indent="0">
              <a:buNone/>
              <a:defRPr sz="1600"/>
            </a:lvl3pPr>
            <a:lvl4pPr marL="2211403" indent="0">
              <a:buNone/>
              <a:defRPr sz="1500"/>
            </a:lvl4pPr>
            <a:lvl5pPr marL="2948537" indent="0">
              <a:buNone/>
              <a:defRPr sz="1500"/>
            </a:lvl5pPr>
            <a:lvl6pPr marL="3685670" indent="0">
              <a:buNone/>
              <a:defRPr sz="1500"/>
            </a:lvl6pPr>
            <a:lvl7pPr marL="4422805" indent="0">
              <a:buNone/>
              <a:defRPr sz="1500"/>
            </a:lvl7pPr>
            <a:lvl8pPr marL="5159938" indent="0">
              <a:buNone/>
              <a:defRPr sz="1500"/>
            </a:lvl8pPr>
            <a:lvl9pPr marL="5897072" indent="0">
              <a:buNone/>
              <a:defRPr sz="1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018E-230E-479C-96EF-48C6CCCA17DE}" type="datetimeFigureOut">
              <a:rPr lang="el-GR" smtClean="0"/>
              <a:pPr/>
              <a:t>08/04/2019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34671" y="605605"/>
            <a:ext cx="9624060" cy="2520421"/>
          </a:xfrm>
          <a:prstGeom prst="rect">
            <a:avLst/>
          </a:prstGeom>
        </p:spPr>
        <p:txBody>
          <a:bodyPr vert="horz" lIns="147427" tIns="73713" rIns="147427" bIns="73713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4671" y="3528591"/>
            <a:ext cx="9624060" cy="9980167"/>
          </a:xfrm>
          <a:prstGeom prst="rect">
            <a:avLst/>
          </a:prstGeom>
        </p:spPr>
        <p:txBody>
          <a:bodyPr vert="horz" lIns="147427" tIns="73713" rIns="147427" bIns="73713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34671" y="14016343"/>
            <a:ext cx="2495127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018E-230E-479C-96EF-48C6CCCA17DE}" type="datetimeFigureOut">
              <a:rPr lang="el-GR" smtClean="0"/>
              <a:pPr/>
              <a:t>08/04/2019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653580" y="14016343"/>
            <a:ext cx="3386244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663604" y="14016343"/>
            <a:ext cx="2495127" cy="805135"/>
          </a:xfrm>
          <a:prstGeom prst="rect">
            <a:avLst/>
          </a:prstGeom>
        </p:spPr>
        <p:txBody>
          <a:bodyPr vert="horz" lIns="147427" tIns="73713" rIns="147427" bIns="73713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A5A8-8373-49FE-AC13-E47C924AA95B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4"/>
            <a:ext cx="10706101" cy="151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426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850" indent="-552850" algn="l" defTabSz="147426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7843" indent="-460710" algn="l" defTabSz="147426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2835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9970" indent="-368567" algn="l" defTabSz="147426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103" indent="-368567" algn="l" defTabSz="147426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4237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1372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8505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5640" indent="-368567" algn="l" defTabSz="147426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134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268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1403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8537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5670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2805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59938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7072" algn="l" defTabSz="147426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38188" y="3083688"/>
            <a:ext cx="914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 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επιχείρηση </a:t>
            </a:r>
            <a:r>
              <a:rPr lang="en-US" sz="1200" b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Lamda</a:t>
            </a:r>
            <a:r>
              <a:rPr lang="en-US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Λεβέντης Α.Β.Ε.Ε. 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που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εδρεύει στην περιφέρεια 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Αττικής εντάχθηκε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στη 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δράση «Αναβάθμιση πολύ μικρών &amp; μικρών επιχειρήσεων για την ανάπτυξη των ικανοτήτων τους στις νέες αγορές» προϋπολογισμού </a:t>
            </a:r>
            <a:r>
              <a:rPr lang="el-GR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310 εκατ. Ευρώ. 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δράση έχει ως στόχο την</a:t>
            </a:r>
            <a:r>
              <a:rPr lang="el-GR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βελτίωση της ποιότητας των προσφερόμενων προϊόντων και υπηρεσιών ή τη δημιουργία νέων προϊόντων/υπηρεσιών τα οποία θα καλύπτουν συγκεκριμένες ανάγκες της αγοράς. Επίσης, τα επενδυτικά σχέδια δύνανται να στοχεύουν στην μείωση του κόστους ή την αύξηση της αποτελεσματικότητας των λειτουργικών και παραγωγικών διαδικασιών και αφορά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όλες τις περιφέρειες της 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χώρας.</a:t>
            </a:r>
          </a:p>
          <a:p>
            <a:pPr algn="just"/>
            <a:endParaRPr lang="el-GR" sz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συνολικός προϋπολογισμός της επένδυσης είναι </a:t>
            </a:r>
            <a:r>
              <a:rPr lang="el-GR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193.761,00 </a:t>
            </a: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€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εκ των οποίων η δημόσια δαπάνη ανέρχεται σε </a:t>
            </a:r>
            <a:r>
              <a:rPr lang="el-GR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96.355,50 €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και συγχρηματοδοτείται από την Ελλάδα και το Ευρωπαϊκό Ταμείο Περιφερειακής Ανάπτυξης της Ευρωπαϊκής Ένωσης. </a:t>
            </a:r>
            <a:endParaRPr lang="el-GR" sz="12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02184" y="5184998"/>
            <a:ext cx="9217024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Το επιχειρηματικό σχέδιο που εγκρίθηκε προς χρηματοδότηση και υλοποιείται, περιλαμβάνει επενδύσεις στις παρακάτω κατηγορίες: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Κτίρια, εγκαταστάσεις και περιβάλλων χώρος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Μηχανήματα – Εξοπλισμός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Άυλες Δαπάνες</a:t>
            </a:r>
          </a:p>
          <a:p>
            <a:pPr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Μισθολογικό κόστος εργαζομένων (υφιστάμενο ή/και νέο προσωπικό)</a:t>
            </a:r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Μέσω της συμμετοχής στη Δράση, η επιχείρηση πέτυχε: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βελτίωση της ανταγωνιστικότητας της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αύξηση της κερδοφορίας της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ενίσχυση της εξωστρέφειας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επέκταση της αγοράς με τη προσθήκη νέων προϊόντων &amp; υπηρεσιών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εξασφάλιση υψηλότερης ποιότητας προϊόντα &amp; υπηρεσίες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αύξηση της παραγωγικότητας  &amp; βελτίωση λειτουργικών διαδικασιών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ενίσχυση της επιχειρηματικότητας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δημιουργία / διατήρηση ποιοτικών θέσεων εργασίας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Άλλο …………………………………………………………</a:t>
            </a:r>
            <a:endParaRPr lang="el-G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el-G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Με τη συμβολή του ΕΠΑνΕΚ ενισχύθηκε η επιχείρηση η οποία λειτουργεί σε έναν νευραλγικό τομέα της ελληνικής οικονομίας, αποφέροντας οφέλη στην ανταγωνιστικότητα της χώρας κ</a:t>
            </a:r>
            <a:r>
              <a:rPr lang="el-G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αθώς </a:t>
            </a:r>
            <a:r>
              <a:rPr lang="el-G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και στην τοπική οικονομία και στην αγορά στην οποία εδρεύει. </a:t>
            </a:r>
          </a:p>
          <a:p>
            <a:endParaRPr lang="en-US" sz="1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l-G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180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Θέμα του Office</vt:lpstr>
      <vt:lpstr>Slide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Sotiris Katselos</dc:creator>
  <cp:lastModifiedBy>George</cp:lastModifiedBy>
  <cp:revision>36</cp:revision>
  <dcterms:created xsi:type="dcterms:W3CDTF">2018-02-13T12:16:57Z</dcterms:created>
  <dcterms:modified xsi:type="dcterms:W3CDTF">2019-04-08T09:09:35Z</dcterms:modified>
</cp:coreProperties>
</file>